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6"/>
  </p:sldMasterIdLst>
  <p:notesMasterIdLst>
    <p:notesMasterId r:id="rId16"/>
  </p:notesMasterIdLst>
  <p:handoutMasterIdLst>
    <p:handoutMasterId r:id="rId17"/>
  </p:handoutMasterIdLst>
  <p:sldIdLst>
    <p:sldId id="263" r:id="rId7"/>
    <p:sldId id="271" r:id="rId8"/>
    <p:sldId id="272" r:id="rId9"/>
    <p:sldId id="281" r:id="rId10"/>
    <p:sldId id="275" r:id="rId11"/>
    <p:sldId id="282" r:id="rId12"/>
    <p:sldId id="283" r:id="rId13"/>
    <p:sldId id="280" r:id="rId14"/>
    <p:sldId id="274" r:id="rId1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74B55"/>
    <a:srgbClr val="9CADB7"/>
    <a:srgbClr val="006671"/>
    <a:srgbClr val="636363"/>
    <a:srgbClr val="757575"/>
    <a:srgbClr val="58C3B4"/>
    <a:srgbClr val="080808"/>
    <a:srgbClr val="203F20"/>
    <a:srgbClr val="090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50" d="100"/>
          <a:sy n="150" d="100"/>
        </p:scale>
        <p:origin x="51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5F2D0A-F7BA-4AEE-B6DA-0A116B8B49B2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19A96D-349D-4987-B361-D61B2604C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8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B8E63-37F5-404B-A035-4E44B58AE5F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23A3-43DF-4E8D-AB8B-A935DBC3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5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B524-E413-4375-9720-9C9202A0AB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5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0700" y="2317750"/>
            <a:ext cx="3771900" cy="571499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Title Slide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4407345"/>
            <a:ext cx="704851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5"/>
          <p:cNvCxnSpPr/>
          <p:nvPr userDrawn="1"/>
        </p:nvCxnSpPr>
        <p:spPr>
          <a:xfrm>
            <a:off x="609600" y="857250"/>
            <a:ext cx="7943850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978"/>
            <a:ext cx="7943850" cy="536972"/>
          </a:xfrm>
        </p:spPr>
        <p:txBody>
          <a:bodyPr>
            <a:normAutofit/>
          </a:bodyPr>
          <a:lstStyle>
            <a:lvl1pPr algn="l">
              <a:defRPr lang="en-US" sz="2100" dirty="0">
                <a:solidFill>
                  <a:srgbClr val="474B55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" y="971550"/>
            <a:ext cx="7943850" cy="3429000"/>
          </a:xfr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300"/>
              </a:spcAft>
              <a:defRPr sz="1400">
                <a:solidFill>
                  <a:srgbClr val="474B55"/>
                </a:solidFill>
              </a:defRPr>
            </a:lvl1pPr>
            <a:lvl2pPr>
              <a:spcBef>
                <a:spcPts val="0"/>
              </a:spcBef>
              <a:spcAft>
                <a:spcPts val="300"/>
              </a:spcAft>
              <a:defRPr sz="1400">
                <a:solidFill>
                  <a:srgbClr val="474B55"/>
                </a:solidFill>
              </a:defRPr>
            </a:lvl2pPr>
            <a:lvl3pPr>
              <a:spcBef>
                <a:spcPts val="0"/>
              </a:spcBef>
              <a:spcAft>
                <a:spcPts val="300"/>
              </a:spcAft>
              <a:defRPr sz="1400">
                <a:solidFill>
                  <a:srgbClr val="474B55"/>
                </a:solidFill>
              </a:defRPr>
            </a:lvl3pPr>
            <a:lvl4pPr>
              <a:spcBef>
                <a:spcPts val="0"/>
              </a:spcBef>
              <a:spcAft>
                <a:spcPts val="300"/>
              </a:spcAft>
              <a:defRPr sz="1400">
                <a:solidFill>
                  <a:srgbClr val="474B55"/>
                </a:solidFill>
              </a:defRPr>
            </a:lvl4pPr>
            <a:lvl5pPr>
              <a:spcBef>
                <a:spcPts val="0"/>
              </a:spcBef>
              <a:spcAft>
                <a:spcPts val="300"/>
              </a:spcAft>
              <a:defRPr sz="1400">
                <a:solidFill>
                  <a:srgbClr val="474B5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964288" y="4019550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(text)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873368" y="164636"/>
            <a:ext cx="864742" cy="4483620"/>
            <a:chOff x="-873368" y="164636"/>
            <a:chExt cx="864742" cy="4483620"/>
          </a:xfrm>
        </p:grpSpPr>
        <p:grpSp>
          <p:nvGrpSpPr>
            <p:cNvPr id="10" name="Group 9"/>
            <p:cNvGrpSpPr/>
            <p:nvPr userDrawn="1"/>
          </p:nvGrpSpPr>
          <p:grpSpPr>
            <a:xfrm rot="5400000">
              <a:off x="-2491089" y="2309570"/>
              <a:ext cx="3972578" cy="704794"/>
              <a:chOff x="600529" y="1295400"/>
              <a:chExt cx="4311921" cy="537594"/>
            </a:xfrm>
          </p:grpSpPr>
          <p:sp>
            <p:nvSpPr>
              <p:cNvPr id="22" name="Rectangle 21"/>
              <p:cNvSpPr/>
              <p:nvPr/>
            </p:nvSpPr>
            <p:spPr>
              <a:xfrm flipH="1">
                <a:off x="1686887" y="1295400"/>
                <a:ext cx="537594" cy="537594"/>
              </a:xfrm>
              <a:prstGeom prst="rect">
                <a:avLst/>
              </a:prstGeom>
              <a:solidFill>
                <a:srgbClr val="668B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2762075" y="1295400"/>
                <a:ext cx="537594" cy="537594"/>
              </a:xfrm>
              <a:prstGeom prst="rect">
                <a:avLst/>
              </a:prstGeom>
              <a:solidFill>
                <a:srgbClr val="E45D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3837262" y="1295400"/>
                <a:ext cx="537594" cy="537594"/>
              </a:xfrm>
              <a:prstGeom prst="rect">
                <a:avLst/>
              </a:prstGeom>
              <a:solidFill>
                <a:srgbClr val="474B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flipH="1">
                <a:off x="2224480" y="1295400"/>
                <a:ext cx="537594" cy="537594"/>
              </a:xfrm>
              <a:prstGeom prst="rect">
                <a:avLst/>
              </a:prstGeom>
              <a:solidFill>
                <a:srgbClr val="2C11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flipH="1">
                <a:off x="4374856" y="1295400"/>
                <a:ext cx="537594" cy="537594"/>
              </a:xfrm>
              <a:prstGeom prst="rect">
                <a:avLst/>
              </a:prstGeom>
              <a:solidFill>
                <a:srgbClr val="9CAD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600529" y="1295400"/>
                <a:ext cx="537594" cy="537594"/>
              </a:xfrm>
              <a:prstGeom prst="rect">
                <a:avLst/>
              </a:prstGeom>
              <a:solidFill>
                <a:srgbClr val="58C3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149292" y="1295400"/>
                <a:ext cx="537594" cy="537594"/>
              </a:xfrm>
              <a:prstGeom prst="rect">
                <a:avLst/>
              </a:prstGeom>
              <a:solidFill>
                <a:srgbClr val="C3E7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flipH="1">
                <a:off x="3299668" y="1295400"/>
                <a:ext cx="537594" cy="537594"/>
              </a:xfrm>
              <a:prstGeom prst="rect">
                <a:avLst/>
              </a:prstGeom>
              <a:solidFill>
                <a:srgbClr val="EEC2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 userDrawn="1"/>
          </p:nvSpPr>
          <p:spPr>
            <a:xfrm>
              <a:off x="-857197" y="828078"/>
              <a:ext cx="7047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FFFFFF"/>
                  </a:solidFill>
                </a:rPr>
                <a:t>88/195/180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-873368" y="1298434"/>
              <a:ext cx="838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474C55"/>
                  </a:solidFill>
                </a:rPr>
                <a:t>195/231/227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873368" y="1818678"/>
              <a:ext cx="838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</a:rPr>
                <a:t>102/139/83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-855452" y="2304423"/>
              <a:ext cx="838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</a:rPr>
                <a:t>44/17/38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846826" y="2837823"/>
              <a:ext cx="838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FFFFFF"/>
                  </a:solidFill>
                </a:rPr>
                <a:t>228/93/72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-846826" y="3295023"/>
              <a:ext cx="838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FFFFFF"/>
                  </a:solidFill>
                </a:rPr>
                <a:t>238/194/141</a:t>
              </a: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855452" y="3799878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FFFFFF"/>
                  </a:solidFill>
                </a:rPr>
                <a:t>71/75/85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(text)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-855452" y="4285623"/>
              <a:ext cx="838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FFFFFF"/>
                  </a:solidFill>
                </a:rPr>
                <a:t>156/173/183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 rot="5400000" flipH="1">
              <a:off x="-752440" y="59882"/>
              <a:ext cx="495286" cy="704794"/>
            </a:xfrm>
            <a:prstGeom prst="rect">
              <a:avLst/>
            </a:prstGeom>
            <a:solidFill>
              <a:srgbClr val="0066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-857197" y="333345"/>
              <a:ext cx="7047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FFFFFF"/>
                  </a:solidFill>
                </a:rPr>
                <a:t>0/102/113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46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5"/>
          <p:cNvCxnSpPr/>
          <p:nvPr userDrawn="1"/>
        </p:nvCxnSpPr>
        <p:spPr>
          <a:xfrm>
            <a:off x="609600" y="857250"/>
            <a:ext cx="7943850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978"/>
            <a:ext cx="7943850" cy="536972"/>
          </a:xfrm>
        </p:spPr>
        <p:txBody>
          <a:bodyPr>
            <a:normAutofit/>
          </a:bodyPr>
          <a:lstStyle>
            <a:lvl1pPr algn="l">
              <a:defRPr lang="en-US" sz="2100" dirty="0">
                <a:solidFill>
                  <a:srgbClr val="474B55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" y="971550"/>
            <a:ext cx="7943850" cy="3429000"/>
          </a:xfr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300"/>
              </a:spcAft>
              <a:defRPr sz="1400">
                <a:solidFill>
                  <a:srgbClr val="474B55"/>
                </a:solidFill>
              </a:defRPr>
            </a:lvl1pPr>
            <a:lvl2pPr>
              <a:spcBef>
                <a:spcPts val="0"/>
              </a:spcBef>
              <a:spcAft>
                <a:spcPts val="300"/>
              </a:spcAft>
              <a:defRPr sz="1400">
                <a:solidFill>
                  <a:srgbClr val="474B55"/>
                </a:solidFill>
              </a:defRPr>
            </a:lvl2pPr>
            <a:lvl3pPr>
              <a:spcBef>
                <a:spcPts val="0"/>
              </a:spcBef>
              <a:spcAft>
                <a:spcPts val="300"/>
              </a:spcAft>
              <a:defRPr sz="1400">
                <a:solidFill>
                  <a:srgbClr val="474B55"/>
                </a:solidFill>
              </a:defRPr>
            </a:lvl3pPr>
            <a:lvl4pPr>
              <a:spcBef>
                <a:spcPts val="0"/>
              </a:spcBef>
              <a:spcAft>
                <a:spcPts val="300"/>
              </a:spcAft>
              <a:defRPr sz="1400">
                <a:solidFill>
                  <a:srgbClr val="474B55"/>
                </a:solidFill>
              </a:defRPr>
            </a:lvl4pPr>
            <a:lvl5pPr>
              <a:spcBef>
                <a:spcPts val="0"/>
              </a:spcBef>
              <a:spcAft>
                <a:spcPts val="300"/>
              </a:spcAft>
              <a:defRPr sz="1400">
                <a:solidFill>
                  <a:srgbClr val="474B5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873368" y="164636"/>
            <a:ext cx="864742" cy="4483620"/>
            <a:chOff x="-873368" y="164636"/>
            <a:chExt cx="864742" cy="4483620"/>
          </a:xfrm>
        </p:grpSpPr>
        <p:grpSp>
          <p:nvGrpSpPr>
            <p:cNvPr id="10" name="Group 9"/>
            <p:cNvGrpSpPr/>
            <p:nvPr userDrawn="1"/>
          </p:nvGrpSpPr>
          <p:grpSpPr>
            <a:xfrm rot="5400000">
              <a:off x="-2491089" y="2309570"/>
              <a:ext cx="3972578" cy="704794"/>
              <a:chOff x="600529" y="1295400"/>
              <a:chExt cx="4311921" cy="537594"/>
            </a:xfrm>
          </p:grpSpPr>
          <p:sp>
            <p:nvSpPr>
              <p:cNvPr id="22" name="Rectangle 21"/>
              <p:cNvSpPr/>
              <p:nvPr/>
            </p:nvSpPr>
            <p:spPr>
              <a:xfrm flipH="1">
                <a:off x="1686887" y="1295400"/>
                <a:ext cx="537594" cy="537594"/>
              </a:xfrm>
              <a:prstGeom prst="rect">
                <a:avLst/>
              </a:prstGeom>
              <a:solidFill>
                <a:srgbClr val="668B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2762075" y="1295400"/>
                <a:ext cx="537594" cy="537594"/>
              </a:xfrm>
              <a:prstGeom prst="rect">
                <a:avLst/>
              </a:prstGeom>
              <a:solidFill>
                <a:srgbClr val="E45D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3837262" y="1295400"/>
                <a:ext cx="537594" cy="537594"/>
              </a:xfrm>
              <a:prstGeom prst="rect">
                <a:avLst/>
              </a:prstGeom>
              <a:solidFill>
                <a:srgbClr val="474B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flipH="1">
                <a:off x="2224480" y="1295400"/>
                <a:ext cx="537594" cy="537594"/>
              </a:xfrm>
              <a:prstGeom prst="rect">
                <a:avLst/>
              </a:prstGeom>
              <a:solidFill>
                <a:srgbClr val="2C11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flipH="1">
                <a:off x="4374856" y="1295400"/>
                <a:ext cx="537594" cy="537594"/>
              </a:xfrm>
              <a:prstGeom prst="rect">
                <a:avLst/>
              </a:prstGeom>
              <a:solidFill>
                <a:srgbClr val="9CAD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600529" y="1295400"/>
                <a:ext cx="537594" cy="537594"/>
              </a:xfrm>
              <a:prstGeom prst="rect">
                <a:avLst/>
              </a:prstGeom>
              <a:solidFill>
                <a:srgbClr val="58C3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149292" y="1295400"/>
                <a:ext cx="537594" cy="537594"/>
              </a:xfrm>
              <a:prstGeom prst="rect">
                <a:avLst/>
              </a:prstGeom>
              <a:solidFill>
                <a:srgbClr val="C3E7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flipH="1">
                <a:off x="3299668" y="1295400"/>
                <a:ext cx="537594" cy="537594"/>
              </a:xfrm>
              <a:prstGeom prst="rect">
                <a:avLst/>
              </a:prstGeom>
              <a:solidFill>
                <a:srgbClr val="EEC2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 userDrawn="1"/>
          </p:nvSpPr>
          <p:spPr>
            <a:xfrm>
              <a:off x="-857197" y="828078"/>
              <a:ext cx="7047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FFFFFF"/>
                  </a:solidFill>
                </a:rPr>
                <a:t>88/195/180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-873368" y="1298434"/>
              <a:ext cx="838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474C55"/>
                  </a:solidFill>
                </a:rPr>
                <a:t>195/231/227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873368" y="1818678"/>
              <a:ext cx="838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</a:rPr>
                <a:t>102/139/83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-855452" y="2304423"/>
              <a:ext cx="838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</a:rPr>
                <a:t>44/17/38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846826" y="2837823"/>
              <a:ext cx="838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FFFFFF"/>
                  </a:solidFill>
                </a:rPr>
                <a:t>228/93/72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-846826" y="3295023"/>
              <a:ext cx="838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FFFFFF"/>
                  </a:solidFill>
                </a:rPr>
                <a:t>238/194/141</a:t>
              </a: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855452" y="3799878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FFFFFF"/>
                  </a:solidFill>
                </a:rPr>
                <a:t>71/75/85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(text)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-855452" y="4285623"/>
              <a:ext cx="838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FFFFFF"/>
                  </a:solidFill>
                </a:rPr>
                <a:t>156/173/183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 rot="5400000" flipH="1">
              <a:off x="-752440" y="59882"/>
              <a:ext cx="495286" cy="704794"/>
            </a:xfrm>
            <a:prstGeom prst="rect">
              <a:avLst/>
            </a:prstGeom>
            <a:solidFill>
              <a:srgbClr val="0066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-857197" y="333345"/>
              <a:ext cx="7047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FFFFFF"/>
                  </a:solidFill>
                </a:rPr>
                <a:t>0/102/113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06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rgbClr val="58C3B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45246" y="2122253"/>
            <a:ext cx="1227154" cy="5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66800" y="1828801"/>
            <a:ext cx="4800600" cy="685799"/>
          </a:xfrm>
        </p:spPr>
        <p:txBody>
          <a:bodyPr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66800" y="2514600"/>
            <a:ext cx="48006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1714500"/>
            <a:ext cx="701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66800" y="3116179"/>
            <a:ext cx="701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19800" y="1714500"/>
            <a:ext cx="0" cy="1401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0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7304" y="205979"/>
            <a:ext cx="864939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7304" y="1200151"/>
            <a:ext cx="8649393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  <p:sldLayoutId id="2147483689" r:id="rId3"/>
    <p:sldLayoutId id="2147483687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</a:rPr>
              <a:t>Get Storm Ready!</a:t>
            </a:r>
            <a:endParaRPr lang="en-US" sz="2800" dirty="0"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ffectLst>
                  <a:outerShdw dist="12700" dir="2700000" algn="tl" rotWithShape="0">
                    <a:prstClr val="black">
                      <a:alpha val="20000"/>
                    </a:prstClr>
                  </a:outerShdw>
                </a:effectLst>
              </a:rPr>
              <a:t>Emergency and Weather preparedness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134961" y="3201493"/>
            <a:ext cx="3589439" cy="21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000" dirty="0">
                <a:effectLst>
                  <a:outerShdw dist="12700" dir="2700000" algn="tl" rotWithShape="0">
                    <a:prstClr val="black">
                      <a:alpha val="20000"/>
                    </a:prstClr>
                  </a:outerShdw>
                </a:effectLst>
              </a:rPr>
              <a:t>October 13, 2021</a:t>
            </a:r>
          </a:p>
        </p:txBody>
      </p:sp>
    </p:spTree>
    <p:extLst>
      <p:ext uri="{BB962C8B-B14F-4D97-AF65-F5344CB8AC3E}">
        <p14:creationId xmlns:p14="http://schemas.microsoft.com/office/powerpoint/2010/main" val="355049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quick safety moment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 single free call!</a:t>
            </a:r>
          </a:p>
          <a:p>
            <a:r>
              <a:rPr lang="en-US" sz="1800" dirty="0"/>
              <a:t>5 business days ahead</a:t>
            </a:r>
          </a:p>
          <a:p>
            <a:r>
              <a:rPr lang="en-US" sz="1800" dirty="0"/>
              <a:t>Electric, gas, water, telecom</a:t>
            </a:r>
          </a:p>
          <a:p>
            <a:r>
              <a:rPr lang="en-US" sz="1800" dirty="0"/>
              <a:t>Hand digging of 18”+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6200" y="895350"/>
            <a:ext cx="3657600" cy="37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What’s ahead? Latest long-range forecast is 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272" y="1826228"/>
            <a:ext cx="4200396" cy="3031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55" y="1826229"/>
            <a:ext cx="4263070" cy="2876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934320"/>
            <a:ext cx="6484234" cy="7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La Nina: A cold ocean sends storms our way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1276350"/>
            <a:ext cx="4114800" cy="287674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28638" y="1526568"/>
            <a:ext cx="3900487" cy="1876281"/>
          </a:xfrm>
          <a:custGeom>
            <a:avLst/>
            <a:gdLst>
              <a:gd name="connsiteX0" fmla="*/ 0 w 3900487"/>
              <a:gd name="connsiteY0" fmla="*/ 1452376 h 1876281"/>
              <a:gd name="connsiteX1" fmla="*/ 1164431 w 3900487"/>
              <a:gd name="connsiteY1" fmla="*/ 1838138 h 1876281"/>
              <a:gd name="connsiteX2" fmla="*/ 2428875 w 3900487"/>
              <a:gd name="connsiteY2" fmla="*/ 623701 h 1876281"/>
              <a:gd name="connsiteX3" fmla="*/ 3336131 w 3900487"/>
              <a:gd name="connsiteY3" fmla="*/ 16482 h 1876281"/>
              <a:gd name="connsiteX4" fmla="*/ 3900487 w 3900487"/>
              <a:gd name="connsiteY4" fmla="*/ 159357 h 1876281"/>
              <a:gd name="connsiteX5" fmla="*/ 3900487 w 3900487"/>
              <a:gd name="connsiteY5" fmla="*/ 159357 h 187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0487" h="1876281">
                <a:moveTo>
                  <a:pt x="0" y="1452376"/>
                </a:moveTo>
                <a:cubicBezTo>
                  <a:pt x="379809" y="1714313"/>
                  <a:pt x="759619" y="1976250"/>
                  <a:pt x="1164431" y="1838138"/>
                </a:cubicBezTo>
                <a:cubicBezTo>
                  <a:pt x="1569243" y="1700026"/>
                  <a:pt x="2066925" y="927310"/>
                  <a:pt x="2428875" y="623701"/>
                </a:cubicBezTo>
                <a:cubicBezTo>
                  <a:pt x="2790825" y="320092"/>
                  <a:pt x="3090862" y="93873"/>
                  <a:pt x="3336131" y="16482"/>
                </a:cubicBezTo>
                <a:cubicBezTo>
                  <a:pt x="3581400" y="-60909"/>
                  <a:pt x="3900487" y="159357"/>
                  <a:pt x="3900487" y="159357"/>
                </a:cubicBezTo>
                <a:lnTo>
                  <a:pt x="3900487" y="159357"/>
                </a:lnTo>
              </a:path>
            </a:pathLst>
          </a:custGeom>
          <a:noFill/>
          <a:ln w="88900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838200" y="235631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Jet Stream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609600" y="3468401"/>
            <a:ext cx="355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Steers and energizes storms</a:t>
            </a:r>
          </a:p>
        </p:txBody>
      </p:sp>
    </p:spTree>
    <p:extLst>
      <p:ext uri="{BB962C8B-B14F-4D97-AF65-F5344CB8AC3E}">
        <p14:creationId xmlns:p14="http://schemas.microsoft.com/office/powerpoint/2010/main" val="369666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Cool and wet, heavy mountain snow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37" t="6820" r="6047" b="22780"/>
          <a:stretch/>
        </p:blipFill>
        <p:spPr>
          <a:xfrm>
            <a:off x="1143000" y="2847975"/>
            <a:ext cx="3429000" cy="2056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144" y="895349"/>
            <a:ext cx="3431381" cy="2064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1" y="895347"/>
            <a:ext cx="3307458" cy="2064255"/>
          </a:xfrm>
          <a:prstGeom prst="rect">
            <a:avLst/>
          </a:prstGeom>
        </p:spPr>
      </p:pic>
      <p:pic>
        <p:nvPicPr>
          <p:cNvPr id="3074" name="Picture 2" descr="http://spvlsfowb01v01/fotoweb/cache/5000/Main%20Index%20Assets/STORMS%20%26%20MAJOR%20EVENTS/2015/0829%20Pre%20Season%20Punch%20Photos/0830/0830%20Brian%20Morris%20-%20Medina%20PM/193A0674.t55e46427.m800.x4HlzSMJ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2" y="2959603"/>
            <a:ext cx="3307458" cy="19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9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Storm and weather resiliency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762000" y="357211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Infrastructure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3543299" y="357211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Maintenance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6186487" y="359055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People &amp; planning</a:t>
            </a:r>
          </a:p>
        </p:txBody>
      </p:sp>
      <p:pic>
        <p:nvPicPr>
          <p:cNvPr id="4098" name="Picture 2" descr="http://spvlsfowb01v01/fotoweb/cache/5000/Main%20Index%20Assets/STORMS%20%26%20MAJOR%20EVENTS/2019/02.February%20Snow%20Storm/Brian%20Morris%20-%20Renton/pse%20storm%20crew%20021319/DJI_0017.t5c650386.m800.xxT9XG41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014" y="1323195"/>
            <a:ext cx="2768816" cy="20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pvlsfowb01v01/fotoweb/cache/5000/Main%20Index%20Assets/CONSTRUCTION/2018/180112%20-%20Underground%20Mercer/DSC_5359.t5a593f7e.m800.xH8zj4ev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986" y="1331002"/>
            <a:ext cx="2737028" cy="20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pvlsfowb01v01/fotoweb/cache/5004/Facility%20Related%20Images/FACILITIES/ESO/Load%20Office/161011%20-%20Load%20Office%20-%20EIM%20photos/processed/Load%20Office%20pictures_12.t57fd6759.m800.xHFXWqgi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229" y="1317193"/>
            <a:ext cx="3008335" cy="207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Preparing your family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762000" y="357211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Infrastructure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3543299" y="357211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Maintenance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6186487" y="359055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People &amp; planning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21" y="1323195"/>
            <a:ext cx="2677380" cy="2056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1" y="1331003"/>
            <a:ext cx="2819399" cy="2078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282" y="1323195"/>
            <a:ext cx="2862705" cy="20516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2514600" y="4019550"/>
            <a:ext cx="16002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pse.com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4343400" y="4019550"/>
            <a:ext cx="2667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redcross.com</a:t>
            </a:r>
          </a:p>
        </p:txBody>
      </p:sp>
    </p:spTree>
    <p:extLst>
      <p:ext uri="{BB962C8B-B14F-4D97-AF65-F5344CB8AC3E}">
        <p14:creationId xmlns:p14="http://schemas.microsoft.com/office/powerpoint/2010/main" val="221436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Have a generator? Know what to do!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971550"/>
            <a:ext cx="5404873" cy="3733800"/>
          </a:xfrm>
          <a:prstGeom prst="rect">
            <a:avLst/>
          </a:prstGeom>
        </p:spPr>
      </p:pic>
      <p:pic>
        <p:nvPicPr>
          <p:cNvPr id="5122" name="Picture 2" descr="Powerhorse Portable Generator — 4500 Surge Watts, 3600 Rated Wat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4527" y="971550"/>
            <a:ext cx="3480823" cy="348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4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pvlsfowb01v01/fotoweb/cache/5000/Main%20Index%20Assets/STORMS%20%26%20MAJOR%20EVENTS/2015/1209%20Dec%20to%20Rem/Medina%20-%20Harder/SAH_dsc_2388.t5668ad6b.m800.xQTHqj8-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3429000" cy="2209800"/>
          </a:xfrm>
          <a:solidFill>
            <a:schemeClr val="accent3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Thank you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and stay safe!</a:t>
            </a:r>
          </a:p>
        </p:txBody>
      </p:sp>
    </p:spTree>
    <p:extLst>
      <p:ext uri="{BB962C8B-B14F-4D97-AF65-F5344CB8AC3E}">
        <p14:creationId xmlns:p14="http://schemas.microsoft.com/office/powerpoint/2010/main" val="369562988"/>
      </p:ext>
    </p:extLst>
  </p:cSld>
  <p:clrMapOvr>
    <a:masterClrMapping/>
  </p:clrMapOvr>
</p:sld>
</file>

<file path=ppt/theme/theme1.xml><?xml version="1.0" encoding="utf-8"?>
<a:theme xmlns:a="http://schemas.openxmlformats.org/drawingml/2006/main" name="PSE_PPT_Template_2014_v2">
  <a:themeElements>
    <a:clrScheme name="myPSE">
      <a:dk1>
        <a:srgbClr val="474C55"/>
      </a:dk1>
      <a:lt1>
        <a:srgbClr val="FFFFFF"/>
      </a:lt1>
      <a:dk2>
        <a:srgbClr val="003644"/>
      </a:dk2>
      <a:lt2>
        <a:srgbClr val="FFFFFF"/>
      </a:lt2>
      <a:accent1>
        <a:srgbClr val="70C9C4"/>
      </a:accent1>
      <a:accent2>
        <a:srgbClr val="D11947"/>
      </a:accent2>
      <a:accent3>
        <a:srgbClr val="82C341"/>
      </a:accent3>
      <a:accent4>
        <a:srgbClr val="00B3DC"/>
      </a:accent4>
      <a:accent5>
        <a:srgbClr val="A2DADD"/>
      </a:accent5>
      <a:accent6>
        <a:srgbClr val="F7921E"/>
      </a:accent6>
      <a:hlink>
        <a:srgbClr val="474C55"/>
      </a:hlink>
      <a:folHlink>
        <a:srgbClr val="70C9C4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ard 16x9 2020 PowerPoint template.potx" id="{596B8304-AA0A-4CFE-8811-E939FCF76E53}" vid="{8BB3A40E-30D3-4A24-9797-43F7C23CD4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8183fd-330d-436d-b273-061d0bb81990"/>
    <TaxKeywordTaxHTField xmlns="c88183fd-330d-436d-b273-061d0bb81990">
      <Terms xmlns="http://schemas.microsoft.com/office/infopath/2007/PartnerControls"/>
    </TaxKeywordTaxHTField>
    <Audience xmlns="http://schemas.microsoft.com/sharepoint/v3" xsi:nil="true"/>
    <_Identifier xmlns="http://schemas.microsoft.com/sharepoint/v3/fields" xsi:nil="true"/>
    <Document_x0020_Version xmlns="c88183fd-330d-436d-b273-061d0bb81990">2014</Document_x0020_Version>
    <Document_x0020_Category xmlns="c88183fd-330d-436d-b273-061d0bb81990">Other</Document_x0020_Category>
    <_dlc_DocId xmlns="359eb0a9-3221-4dcc-8574-cee4d5e4954c">CVQDEEUP3767-55-53</_dlc_DocId>
    <_dlc_DocIdUrl xmlns="359eb0a9-3221-4dcc-8574-cee4d5e4954c">
      <Url>http://pseweb/AboutPSE/policies/_layouts/DocIdRedir.aspx?ID=CVQDEEUP3767-55-53</Url>
      <Description>CVQDEEUP3767-55-53</Description>
    </_dlc_DocIdUrl>
  </documentManagement>
</p:properties>
</file>

<file path=customXml/item2.xml><?xml version="1.0" encoding="utf-8"?>
<?mso-contentType ?>
<SharedContentType xmlns="Microsoft.SharePoint.Taxonomy.ContentTypeSync" SourceId="b78b92c0-6fcf-41e8-8e0a-7e25a7829659" ContentTypeId="0x010100C0D18F09767D4CD89C64898810CBD739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SEWeb Document" ma:contentTypeID="0x010100C0D18F09767D4CD89C64898810CBD73900E6B8023F13E7B248BA452372193178E8" ma:contentTypeVersion="5" ma:contentTypeDescription="PSEWeb Document Content Type" ma:contentTypeScope="" ma:versionID="b08b0eb56b54af51861e41c102204b1c">
  <xsd:schema xmlns:xsd="http://www.w3.org/2001/XMLSchema" xmlns:xs="http://www.w3.org/2001/XMLSchema" xmlns:p="http://schemas.microsoft.com/office/2006/metadata/properties" xmlns:ns1="http://schemas.microsoft.com/sharepoint/v3" xmlns:ns2="c88183fd-330d-436d-b273-061d0bb81990" xmlns:ns3="http://schemas.microsoft.com/sharepoint/v3/fields" xmlns:ns4="359eb0a9-3221-4dcc-8574-cee4d5e4954c" targetNamespace="http://schemas.microsoft.com/office/2006/metadata/properties" ma:root="true" ma:fieldsID="be3cacb2e7a030768d0afdc1ba835019" ns1:_="" ns2:_="" ns3:_="" ns4:_="">
    <xsd:import namespace="http://schemas.microsoft.com/sharepoint/v3"/>
    <xsd:import namespace="c88183fd-330d-436d-b273-061d0bb81990"/>
    <xsd:import namespace="http://schemas.microsoft.com/sharepoint/v3/fields"/>
    <xsd:import namespace="359eb0a9-3221-4dcc-8574-cee4d5e4954c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1:Audience" minOccurs="0"/>
                <xsd:element ref="ns3:_Identifier" minOccurs="0"/>
                <xsd:element ref="ns2:Document_x0020_Category" minOccurs="0"/>
                <xsd:element ref="ns2:Document_x0020_Version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udience" ma:index="13" nillable="true" ma:displayName="Target Audiences" ma:description="" ma:internalName="Audienc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183fd-330d-436d-b273-061d0bb81990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b78b92c0-6fcf-41e8-8e0a-7e25a782965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ab44039b-deb1-4f2b-b16a-bf564d7c7a46}" ma:internalName="TaxCatchAll" ma:showField="CatchAllData" ma:web="359eb0a9-3221-4dcc-8574-cee4d5e49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ab44039b-deb1-4f2b-b16a-bf564d7c7a46}" ma:internalName="TaxCatchAllLabel" ma:readOnly="true" ma:showField="CatchAllDataLabel" ma:web="359eb0a9-3221-4dcc-8574-cee4d5e49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Category" ma:index="15" nillable="true" ma:displayName="Document Category" ma:format="Dropdown" ma:internalName="Document_x0020_Category">
      <xsd:simpleType>
        <xsd:restriction base="dms:Choice">
          <xsd:enumeration value="Guideline"/>
          <xsd:enumeration value="Other"/>
          <xsd:enumeration value="Policy"/>
        </xsd:restriction>
      </xsd:simpleType>
    </xsd:element>
    <xsd:element name="Document_x0020_Version" ma:index="16" nillable="true" ma:displayName="Document Version" ma:internalName="Document_x0020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Identifier" ma:index="14" nillable="true" ma:displayName="Form Number" ma:description="An identifying string or number, usually conforming to a formal identification system" ma:internalName="_Identifi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eb0a9-3221-4dcc-8574-cee4d5e4954c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 ma:index="12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AEEA8F-A971-467A-B8EA-97EF8D16F951}">
  <ds:schemaRefs>
    <ds:schemaRef ds:uri="http://schemas.microsoft.com/sharepoint/v3"/>
    <ds:schemaRef ds:uri="http://schemas.microsoft.com/sharepoint/v3/fields"/>
    <ds:schemaRef ds:uri="359eb0a9-3221-4dcc-8574-cee4d5e4954c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88183fd-330d-436d-b273-061d0bb8199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776844B-F8BE-416E-82B4-C01FF9C2DE4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F05D802-BEC8-4273-8DD8-23CA9946F7F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66D338B-AFC8-4A97-8CDD-AFD52530EAC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08FFC8E-9CC7-4581-900E-CEA5FF19C1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8183fd-330d-436d-b273-061d0bb81990"/>
    <ds:schemaRef ds:uri="http://schemas.microsoft.com/sharepoint/v3/fields"/>
    <ds:schemaRef ds:uri="359eb0a9-3221-4dcc-8574-cee4d5e495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Board 16x9 2020 PowerPoint template</Template>
  <TotalTime>95</TotalTime>
  <Words>108</Words>
  <Application>Microsoft Office PowerPoint</Application>
  <PresentationFormat>On-screen Show (16:9)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PSE_PPT_Template_2014_v2</vt:lpstr>
      <vt:lpstr>Get Storm Ready!</vt:lpstr>
      <vt:lpstr>A quick safety moment</vt:lpstr>
      <vt:lpstr>What’s ahead? Latest long-range forecast is in</vt:lpstr>
      <vt:lpstr>La Nina: A cold ocean sends storms our way</vt:lpstr>
      <vt:lpstr>Cool and wet, heavy mountain snow</vt:lpstr>
      <vt:lpstr>Storm and weather resiliency</vt:lpstr>
      <vt:lpstr>Preparing your family</vt:lpstr>
      <vt:lpstr>Have a generator? Know what to do!</vt:lpstr>
      <vt:lpstr>Thank you and stay safe!</vt:lpstr>
    </vt:vector>
  </TitlesOfParts>
  <Company>PUGET SOUND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Arial Bold 28 pt</dc:title>
  <dc:creator>Wappler, Andy</dc:creator>
  <cp:lastModifiedBy>Steve Burns</cp:lastModifiedBy>
  <cp:revision>25</cp:revision>
  <dcterms:created xsi:type="dcterms:W3CDTF">2021-10-11T20:38:07Z</dcterms:created>
  <dcterms:modified xsi:type="dcterms:W3CDTF">2021-10-13T23:15:47Z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0x010100C0D18F09767D4CD89C64898810CBD73900E6B8023F13E7B248BA452372193178E8</vt:lpwstr>
  </property>
  <property fmtid="{D5CDD505-2E9C-101B-9397-08002B2CF9AE}" pid="3" name="_dlc_DocIdItemGuid">
    <vt:lpwstr>e49eba89-75d2-4877-88f9-afd232bd5e8f</vt:lpwstr>
  </property>
  <property fmtid="{D5CDD505-2E9C-101B-9397-08002B2CF9AE}" pid="4" name="TaxKeyword">
    <vt:lpwstr/>
  </property>
</Properties>
</file>